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1" r:id="rId8"/>
    <p:sldId id="272" r:id="rId9"/>
    <p:sldId id="277" r:id="rId10"/>
    <p:sldId id="278" r:id="rId11"/>
    <p:sldId id="279" r:id="rId12"/>
    <p:sldId id="280" r:id="rId13"/>
    <p:sldId id="283" r:id="rId1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bevel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93164F7-9FE8-4048-8C24-61959A419D9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393C034-8CC4-499B-82FB-663EA0169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364106" y="365125"/>
            <a:ext cx="8989694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dirty="0">
                <a:solidFill>
                  <a:srgbClr val="C00000"/>
                </a:solidFill>
                <a:latin typeface="Arial Black"/>
                <a:cs typeface="Times New Roman"/>
              </a:rPr>
              <a:t>ОСОБЕННОСТИ </a:t>
            </a:r>
            <a:r>
              <a:rPr lang="ru-RU" sz="2800" dirty="0" smtClean="0">
                <a:solidFill>
                  <a:srgbClr val="C00000"/>
                </a:solidFill>
                <a:latin typeface="Arial Black"/>
                <a:cs typeface="Times New Roman"/>
              </a:rPr>
              <a:t>ПЕРЕЖИВАНИЯ ДЕТСКОГО </a:t>
            </a:r>
            <a:r>
              <a:rPr lang="ru-RU" sz="2800" dirty="0">
                <a:solidFill>
                  <a:srgbClr val="C00000"/>
                </a:solidFill>
                <a:latin typeface="Arial Black"/>
                <a:cs typeface="Times New Roman"/>
              </a:rPr>
              <a:t>ГОРЯ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8" name="Picture 2" descr="Неблагополучная семья: что это, виды, признаки, уровн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889760" y="1635094"/>
            <a:ext cx="8239475" cy="4635077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15143" y="87751"/>
            <a:ext cx="9976856" cy="140416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>
                <a:solidFill>
                  <a:srgbClr val="FF0000"/>
                </a:solidFill>
                <a:latin typeface="Arial Black"/>
                <a:cs typeface="Times New Roman"/>
              </a:rPr>
              <a:t>СУБЪЕКТИВНОЕ ВИДЕНИЕ, ВЗГЛЯД НА УТРАТУ ТОГО, КТО ПОТЕРЯЛ БЛИЗКОГО</a:t>
            </a:r>
            <a:r>
              <a:rPr lang="ru-RU" sz="3600">
                <a:solidFill>
                  <a:srgbClr val="FF0000"/>
                </a:solidFill>
                <a:latin typeface="Arial Black"/>
                <a:cs typeface="Times New Roman"/>
              </a:rPr>
              <a:t/>
            </a:r>
            <a:br>
              <a:rPr lang="ru-RU" sz="3600">
                <a:solidFill>
                  <a:srgbClr val="FF0000"/>
                </a:solidFill>
                <a:latin typeface="Arial Black"/>
                <a:cs typeface="Times New Roman"/>
              </a:rPr>
            </a:br>
            <a:endParaRPr lang="ru-RU" sz="3600">
              <a:solidFill>
                <a:srgbClr val="FF0000"/>
              </a:solidFill>
              <a:latin typeface="Arial Black"/>
              <a:cs typeface="Times New Roman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</p:nvPr>
        </p:nvGraphicFramePr>
        <p:xfrm>
          <a:off x="0" y="1093223"/>
          <a:ext cx="12192000" cy="5558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4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07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161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240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endParaRPr lang="ru-RU" sz="240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2400" b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Необратимость</a:t>
                      </a:r>
                      <a:endParaRPr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 b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«Утратой может быть только смерть», «Смерть – это когда нет возможности что-то завершить, отношения оборвались», «Никогда не услышу голос, не возьму за руку. Все. Никогда его не будет…»</a:t>
                      </a:r>
                      <a:endParaRPr/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34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240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Независимость от воли человека</a:t>
                      </a:r>
                      <a:endParaRPr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«Это то, что происходит без твоего согласия», «тебя просто поставили перед фактом», «Когда это смерть - ты ничего не сделаешь», «Это потеря какого-то момента, который оборвался не по  твоей вине»</a:t>
                      </a:r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34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240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Значимость утраченного человека</a:t>
                      </a:r>
                      <a:endParaRPr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«Самое дорогое», «Самое лучшее, что у меня было», «Тебя вырвали с корнем», «Отношения с ним были самыми главными», «Точно такого же не будет, это был уникальный человек», «Часть тебя навсегда останется пустой</a:t>
                      </a:r>
                      <a:endParaRPr/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Рисунок 3"/>
          <p:cNvPicPr>
            <a:picLocks noGrp="1" noChangeAspect="1"/>
          </p:cNvPicPr>
          <p:nvPr>
            <p:ph idx="1"/>
          </p:nvPr>
        </p:nvPicPr>
        <p:blipFill>
          <a:blip r:embed="rId2"/>
          <a:srcRect l="-1343" t="10016" r="1"/>
          <a:stretch/>
        </p:blipFill>
        <p:spPr bwMode="auto">
          <a:xfrm>
            <a:off x="2037348" y="678224"/>
            <a:ext cx="9470202" cy="61797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037778" y="87751"/>
            <a:ext cx="8332063" cy="70789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C00000"/>
                </a:solidFill>
                <a:latin typeface="Arial Black"/>
                <a:cs typeface="Times New Roman"/>
              </a:rPr>
              <a:t>Стадии реагирования на горе</a:t>
            </a:r>
            <a:endParaRPr lang="ru-RU" sz="2800">
              <a:solidFill>
                <a:srgbClr val="C00000"/>
              </a:solidFill>
              <a:latin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2374232" y="724992"/>
            <a:ext cx="8502315" cy="58690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279924" y="174199"/>
            <a:ext cx="8073876" cy="62144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C00000"/>
                </a:solidFill>
                <a:latin typeface="Arial Black"/>
                <a:cs typeface="Times New Roman"/>
              </a:rPr>
              <a:t>Стадии реагирования на горе</a:t>
            </a:r>
            <a:endParaRPr lang="ru-RU" sz="2800">
              <a:solidFill>
                <a:srgbClr val="C00000"/>
              </a:solidFill>
              <a:latin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 bwMode="auto">
          <a:xfrm>
            <a:off x="2671482" y="98709"/>
            <a:ext cx="89109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C00000"/>
                </a:solidFill>
                <a:latin typeface="Arial Black"/>
                <a:cs typeface="Times New Roman"/>
              </a:rPr>
              <a:t>РЕАКЦИИ ДЕТЕЙ В СИТУАЦИИ ГОРЯ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582234"/>
              </p:ext>
            </p:extLst>
          </p:nvPr>
        </p:nvGraphicFramePr>
        <p:xfrm>
          <a:off x="213003" y="1094164"/>
          <a:ext cx="11978997" cy="4293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5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9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3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51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>
                          <a:latin typeface="Times New Roman"/>
                          <a:cs typeface="Times New Roman"/>
                        </a:rPr>
                        <a:t>соматические</a:t>
                      </a:r>
                      <a:endParaRPr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>
                          <a:latin typeface="Times New Roman"/>
                          <a:cs typeface="Times New Roman"/>
                        </a:rPr>
                        <a:t>поведенческие</a:t>
                      </a:r>
                      <a:endParaRPr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>
                          <a:latin typeface="Times New Roman"/>
                          <a:cs typeface="Times New Roman"/>
                        </a:rPr>
                        <a:t>психологические</a:t>
                      </a:r>
                      <a:endParaRPr/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4969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нарушение дыхания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физическое переутомление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утрата аппетита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нарушение сна, кошмары, бессоница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«прилипание» к матери (другим взрослым)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отказ от хождения в школу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нежелание спать одному или находиться одному дома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уничтожение вещей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чувство вины, самообвинение</a:t>
                      </a:r>
                      <a:endParaRPr dirty="0"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стыд</a:t>
                      </a:r>
                      <a:endParaRPr dirty="0"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уход в себя</a:t>
                      </a:r>
                      <a:endParaRPr dirty="0"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депрессия</a:t>
                      </a:r>
                      <a:endParaRPr dirty="0"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погруженность в образ умершего</a:t>
                      </a:r>
                      <a:endParaRPr dirty="0"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ощущение опустошенности</a:t>
                      </a:r>
                      <a:endParaRPr dirty="0"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раздражительность, гнев</a:t>
                      </a:r>
                      <a:endParaRPr dirty="0"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страх собственной смерти, болезни и физической травмы</a:t>
                      </a:r>
                      <a:endParaRPr dirty="0"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проблемы со сосредоточенностью и запоминанием</a:t>
                      </a:r>
                      <a:endParaRPr dirty="0"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пессимизм относительно будущего</a:t>
                      </a:r>
                      <a:endParaRPr dirty="0"/>
                    </a:p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 bwMode="auto">
          <a:xfrm>
            <a:off x="573741" y="5387649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i="0" u="sng">
                <a:solidFill>
                  <a:srgbClr val="002060"/>
                </a:solidFill>
                <a:latin typeface="Times New Roman"/>
                <a:cs typeface="Times New Roman"/>
              </a:rPr>
              <a:t>Особенно тяжелые для взрослых реакции детей: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800" i="1">
                <a:solidFill>
                  <a:srgbClr val="002060"/>
                </a:solidFill>
                <a:latin typeface="Times New Roman"/>
                <a:cs typeface="Times New Roman"/>
              </a:rPr>
              <a:t>Поведение как будто ничего не случилось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800" i="1">
                <a:solidFill>
                  <a:srgbClr val="002060"/>
                </a:solidFill>
                <a:latin typeface="Times New Roman"/>
                <a:cs typeface="Times New Roman"/>
              </a:rPr>
              <a:t>Сильные рыдания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800" i="1">
                <a:solidFill>
                  <a:srgbClr val="002060"/>
                </a:solidFill>
                <a:latin typeface="Times New Roman"/>
                <a:cs typeface="Times New Roman"/>
              </a:rPr>
              <a:t>Неприятие того, что близкий человек умер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 bwMode="auto">
          <a:xfrm>
            <a:off x="1443788" y="365126"/>
            <a:ext cx="10395285" cy="123908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100">
                <a:solidFill>
                  <a:srgbClr val="C00000"/>
                </a:solidFill>
                <a:latin typeface="Arial Black"/>
              </a:rPr>
              <a:t>ПОНИМАЮТ ЛИ ДЕТИ ПРОИСХОДЯЩЕЕ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41987" name="Объект 2"/>
          <p:cNvSpPr>
            <a:spLocks noGrp="1"/>
          </p:cNvSpPr>
          <p:nvPr>
            <p:ph idx="1"/>
          </p:nvPr>
        </p:nvSpPr>
        <p:spPr bwMode="auto">
          <a:xfrm>
            <a:off x="148962" y="1299411"/>
            <a:ext cx="11690112" cy="526013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solidFill>
                  <a:srgbClr val="002060"/>
                </a:solidFill>
                <a:latin typeface="Times New Roman"/>
                <a:cs typeface="Times New Roman"/>
              </a:rPr>
              <a:t>0-2 года – утрата воспринимается как временная разлука</a:t>
            </a:r>
            <a:endParaRPr/>
          </a:p>
          <a:p>
            <a:pPr>
              <a:defRPr/>
            </a:pPr>
            <a:r>
              <a:rPr lang="ru-RU" sz="3600">
                <a:solidFill>
                  <a:srgbClr val="002060"/>
                </a:solidFill>
                <a:latin typeface="Times New Roman"/>
                <a:cs typeface="Times New Roman"/>
              </a:rPr>
              <a:t>2-6 лет – магическое мышление, вера в всесильность – возможность предотвратить событие</a:t>
            </a:r>
            <a:endParaRPr/>
          </a:p>
          <a:p>
            <a:pPr>
              <a:defRPr/>
            </a:pPr>
            <a:r>
              <a:rPr lang="ru-RU" sz="3600">
                <a:solidFill>
                  <a:srgbClr val="002060"/>
                </a:solidFill>
                <a:latin typeface="Times New Roman"/>
                <a:cs typeface="Times New Roman"/>
              </a:rPr>
              <a:t>6-12 лет – конкретное мышление – ребенок воспринимает все буквально. Если ему говорят: «мы потеряли твоего брата» - ребенок ответит: «пошли его искать»</a:t>
            </a:r>
            <a:endParaRPr/>
          </a:p>
          <a:p>
            <a:pPr>
              <a:defRPr/>
            </a:pPr>
            <a:r>
              <a:rPr lang="ru-RU" sz="3600">
                <a:solidFill>
                  <a:srgbClr val="002060"/>
                </a:solidFill>
                <a:latin typeface="Times New Roman"/>
                <a:cs typeface="Times New Roman"/>
              </a:rPr>
              <a:t>12 и старше – реалистическое мышление, понимание окончательности смерти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1468119" y="0"/>
            <a:ext cx="10515600" cy="132556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dirty="0">
                <a:solidFill>
                  <a:srgbClr val="C00000"/>
                </a:solidFill>
                <a:latin typeface="Arial Black"/>
              </a:rPr>
              <a:t>КАК ПОМОЧЬ РЕБЕНКУ ПРЕОДОЛЕТЬ ГОРЕ</a:t>
            </a:r>
            <a:endParaRPr lang="ru-RU" sz="2800" b="1" dirty="0">
              <a:solidFill>
                <a:srgbClr val="C00000"/>
              </a:solidFill>
              <a:latin typeface="Arial Black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598371" y="1763839"/>
            <a:ext cx="1119738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srgbClr val="002060"/>
                </a:solidFill>
                <a:latin typeface="Times New Roman"/>
                <a:cs typeface="Times New Roman"/>
              </a:rPr>
              <a:t>Максимально сохранить ритм жизни</a:t>
            </a:r>
            <a:endParaRPr dirty="0"/>
          </a:p>
          <a:p>
            <a:pPr>
              <a:defRPr/>
            </a:pPr>
            <a:r>
              <a:rPr lang="ru-RU" sz="3600" dirty="0">
                <a:solidFill>
                  <a:srgbClr val="002060"/>
                </a:solidFill>
                <a:latin typeface="Times New Roman"/>
                <a:cs typeface="Times New Roman"/>
              </a:rPr>
              <a:t>Говорить о чувствах ребенка</a:t>
            </a:r>
            <a:endParaRPr dirty="0"/>
          </a:p>
          <a:p>
            <a:pPr>
              <a:defRPr/>
            </a:pPr>
            <a:r>
              <a:rPr lang="ru-RU" sz="3600" dirty="0">
                <a:solidFill>
                  <a:srgbClr val="002060"/>
                </a:solidFill>
                <a:latin typeface="Times New Roman"/>
                <a:cs typeface="Times New Roman"/>
              </a:rPr>
              <a:t>Отвечать на вопросы</a:t>
            </a:r>
            <a:endParaRPr dirty="0"/>
          </a:p>
          <a:p>
            <a:pPr>
              <a:defRPr/>
            </a:pPr>
            <a:r>
              <a:rPr lang="ru-RU" sz="3600" dirty="0">
                <a:solidFill>
                  <a:srgbClr val="002060"/>
                </a:solidFill>
                <a:latin typeface="Times New Roman"/>
                <a:cs typeface="Times New Roman"/>
              </a:rPr>
              <a:t>Поощрять рассказы ребенка</a:t>
            </a:r>
            <a:endParaRPr dirty="0"/>
          </a:p>
          <a:p>
            <a:pPr>
              <a:defRPr/>
            </a:pPr>
            <a:r>
              <a:rPr lang="ru-RU" sz="3600" dirty="0">
                <a:solidFill>
                  <a:srgbClr val="002060"/>
                </a:solidFill>
                <a:latin typeface="Times New Roman"/>
                <a:cs typeface="Times New Roman"/>
              </a:rPr>
              <a:t>Помочь ребенку участвовать в ритуале прощания</a:t>
            </a:r>
            <a:endParaRPr dirty="0"/>
          </a:p>
          <a:p>
            <a:pPr>
              <a:defRPr/>
            </a:pPr>
            <a:r>
              <a:rPr lang="ru-RU" sz="3600" dirty="0">
                <a:solidFill>
                  <a:srgbClr val="002060"/>
                </a:solidFill>
                <a:latin typeface="Times New Roman"/>
                <a:cs typeface="Times New Roman"/>
              </a:rPr>
              <a:t>Успокаивать, обнимать, слушать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5842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287434" y="478999"/>
            <a:ext cx="2286000" cy="1519238"/>
          </a:xfrm>
          <a:prstGeom prst="rect">
            <a:avLst/>
          </a:prstGeom>
          <a:noFill/>
          <a:ln>
            <a:noFill/>
          </a:ln>
        </p:spPr>
      </p:pic>
      <p:sp>
        <p:nvSpPr>
          <p:cNvPr id="35843" name="Заголовок 1"/>
          <p:cNvSpPr>
            <a:spLocks noGrp="1"/>
          </p:cNvSpPr>
          <p:nvPr>
            <p:ph type="title"/>
          </p:nvPr>
        </p:nvSpPr>
        <p:spPr bwMode="auto">
          <a:xfrm>
            <a:off x="2435097" y="573316"/>
            <a:ext cx="6192252" cy="104495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>
                <a:solidFill>
                  <a:srgbClr val="C00000"/>
                </a:solidFill>
                <a:latin typeface="Arial Black"/>
              </a:rPr>
              <a:t>КТО ИМЕЕТ ПРАВО СКАЗАТЬ О СМЕРТИ БЛИЗКОГО? </a:t>
            </a:r>
            <a:r>
              <a:rPr lang="ru-RU" sz="2800">
                <a:solidFill>
                  <a:srgbClr val="C00000"/>
                </a:solidFill>
              </a:rPr>
              <a:t/>
            </a:r>
            <a:br>
              <a:rPr lang="ru-RU" sz="2800">
                <a:solidFill>
                  <a:srgbClr val="C00000"/>
                </a:solidFill>
              </a:rPr>
            </a:br>
            <a:endParaRPr lang="ru-RU" sz="2800">
              <a:solidFill>
                <a:srgbClr val="C00000"/>
              </a:solidFill>
            </a:endParaRPr>
          </a:p>
        </p:txBody>
      </p:sp>
      <p:sp>
        <p:nvSpPr>
          <p:cNvPr id="35844" name="Объект 2"/>
          <p:cNvSpPr>
            <a:spLocks noGrp="1"/>
          </p:cNvSpPr>
          <p:nvPr>
            <p:ph idx="1"/>
          </p:nvPr>
        </p:nvSpPr>
        <p:spPr bwMode="auto">
          <a:xfrm>
            <a:off x="0" y="1904067"/>
            <a:ext cx="12012706" cy="428158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sz="3200">
                <a:solidFill>
                  <a:srgbClr val="002060"/>
                </a:solidFill>
                <a:latin typeface="Times New Roman"/>
                <a:cs typeface="Times New Roman"/>
              </a:rPr>
              <a:t>родитель или близкий ребенку человек </a:t>
            </a:r>
            <a:endParaRPr/>
          </a:p>
          <a:p>
            <a:pPr marL="0" indent="0">
              <a:buNone/>
              <a:defRPr/>
            </a:pPr>
            <a:endParaRPr lang="ru-RU" sz="320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lang="ru-RU" sz="3200" b="1">
                <a:solidFill>
                  <a:srgbClr val="002060"/>
                </a:solidFill>
                <a:latin typeface="Times New Roman"/>
                <a:cs typeface="Times New Roman"/>
              </a:rPr>
              <a:t>АЛГОРИТМ</a:t>
            </a:r>
            <a:endParaRPr/>
          </a:p>
          <a:p>
            <a:pPr marL="523875" lvl="1" indent="-342900">
              <a:buFontTx/>
              <a:buAutoNum type="arabicPeriod"/>
              <a:defRPr/>
            </a:pPr>
            <a:r>
              <a:rPr lang="ru-RU" sz="3200">
                <a:solidFill>
                  <a:srgbClr val="002060"/>
                </a:solidFill>
                <a:latin typeface="Times New Roman"/>
                <a:cs typeface="Times New Roman"/>
              </a:rPr>
              <a:t>Подумайте, позволяет ли ваше эмоциональное состояние быть </a:t>
            </a:r>
            <a:br>
              <a:rPr lang="ru-RU" sz="3200">
                <a:solidFill>
                  <a:srgbClr val="002060"/>
                </a:solidFill>
                <a:latin typeface="Times New Roman"/>
                <a:cs typeface="Times New Roman"/>
              </a:rPr>
            </a:br>
            <a:r>
              <a:rPr lang="ru-RU" sz="3200">
                <a:solidFill>
                  <a:srgbClr val="002060"/>
                </a:solidFill>
                <a:latin typeface="Times New Roman"/>
                <a:cs typeface="Times New Roman"/>
              </a:rPr>
              <a:t>в этом диалоге эффективным.</a:t>
            </a:r>
            <a:endParaRPr/>
          </a:p>
          <a:p>
            <a:pPr marL="523875" lvl="1" indent="-342900">
              <a:buFontTx/>
              <a:buAutoNum type="arabicPeriod"/>
              <a:defRPr/>
            </a:pPr>
            <a:r>
              <a:rPr lang="ru-RU" sz="3200">
                <a:solidFill>
                  <a:srgbClr val="002060"/>
                </a:solidFill>
                <a:latin typeface="Times New Roman"/>
                <a:cs typeface="Times New Roman"/>
              </a:rPr>
              <a:t>Подготовьте речь (запишите ее).</a:t>
            </a:r>
            <a:endParaRPr/>
          </a:p>
          <a:p>
            <a:pPr marL="523875" lvl="1" indent="-342900">
              <a:buFontTx/>
              <a:buAutoNum type="arabicPeriod"/>
              <a:defRPr/>
            </a:pPr>
            <a:r>
              <a:rPr lang="ru-RU" sz="3200">
                <a:solidFill>
                  <a:srgbClr val="002060"/>
                </a:solidFill>
                <a:latin typeface="Times New Roman"/>
                <a:cs typeface="Times New Roman"/>
              </a:rPr>
              <a:t>Потренируйтесь вслух, но будьте готовы к изменению сценария.</a:t>
            </a:r>
            <a:endParaRPr/>
          </a:p>
          <a:p>
            <a:pPr marL="523875" lvl="1" indent="-342900">
              <a:buFontTx/>
              <a:buAutoNum type="arabicPeriod"/>
              <a:defRPr/>
            </a:pPr>
            <a:r>
              <a:rPr lang="ru-RU" sz="3200">
                <a:solidFill>
                  <a:srgbClr val="002060"/>
                </a:solidFill>
                <a:latin typeface="Times New Roman"/>
                <a:cs typeface="Times New Roman"/>
              </a:rPr>
              <a:t>Выберите место и время для сообщения новости о гибели родственника.</a:t>
            </a:r>
            <a:endParaRPr/>
          </a:p>
          <a:p>
            <a:pPr marL="0" indent="0"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 bwMode="auto">
          <a:xfrm>
            <a:off x="2215143" y="471794"/>
            <a:ext cx="9825859" cy="6477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dirty="0">
                <a:solidFill>
                  <a:srgbClr val="C00000"/>
                </a:solidFill>
                <a:latin typeface="Arial Black"/>
              </a:rPr>
              <a:t>ЧТО НУЖНО ЗНАТЬ </a:t>
            </a:r>
            <a:r>
              <a:rPr lang="ru-RU" sz="2800" dirty="0" smtClean="0">
                <a:solidFill>
                  <a:srgbClr val="C00000"/>
                </a:solidFill>
                <a:latin typeface="Arial Black"/>
              </a:rPr>
              <a:t>О </a:t>
            </a:r>
            <a:r>
              <a:rPr lang="ru-RU" sz="2800" dirty="0">
                <a:solidFill>
                  <a:srgbClr val="C00000"/>
                </a:solidFill>
                <a:latin typeface="Arial Black"/>
              </a:rPr>
              <a:t>ДЕТЯХ, ПЕРЕЖИВШИХ ТРАВМУ</a:t>
            </a:r>
            <a:r>
              <a:rPr lang="ru-RU" sz="3600" dirty="0">
                <a:solidFill>
                  <a:srgbClr val="C00000"/>
                </a:solidFill>
                <a:latin typeface="Arial Black"/>
              </a:rPr>
              <a:t/>
            </a:r>
            <a:br>
              <a:rPr lang="ru-RU" sz="3600" dirty="0">
                <a:solidFill>
                  <a:srgbClr val="C00000"/>
                </a:solidFill>
                <a:latin typeface="Arial Black"/>
              </a:rPr>
            </a:br>
            <a:endParaRPr lang="ru-RU" sz="3600" dirty="0">
              <a:solidFill>
                <a:srgbClr val="C00000"/>
              </a:solidFill>
              <a:latin typeface="Arial Black"/>
            </a:endParaRPr>
          </a:p>
        </p:txBody>
      </p:sp>
      <p:sp>
        <p:nvSpPr>
          <p:cNvPr id="43011" name="Объект 2"/>
          <p:cNvSpPr>
            <a:spLocks noGrp="1"/>
          </p:cNvSpPr>
          <p:nvPr>
            <p:ph idx="1"/>
          </p:nvPr>
        </p:nvSpPr>
        <p:spPr bwMode="auto">
          <a:xfrm>
            <a:off x="190470" y="1235273"/>
            <a:ext cx="11850532" cy="518771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Дети переживают травму также, как и взрослые, их реакции похожи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Каждый реагирует на травму по-своему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Похожие реакции у одних будут выражены сильнее, а у других слабее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Дети, когда им предоставляется такая возможность, могут и хотят обратиться к деталям травмирующего события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За детьми нужно наблюдать минимум в течение года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У детей могут быть поведенческие или личностные изменения 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Дети должны знать куда вы уходите и когда вернетесь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Разрешать говорить о травме в любое время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Нужно сообщить учителю, чтобы он правильно понял изменения в поведении ребенка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Снизить уровень требований к ребенку – требовать простые вещи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  <a:latin typeface="Times New Roman"/>
                <a:cs typeface="Times New Roman"/>
              </a:rPr>
              <a:t>Делитесь своими чувствами. Не торопите их, говоря: «пора уже двигаться дальше»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 bwMode="auto">
          <a:xfrm>
            <a:off x="1784349" y="570734"/>
            <a:ext cx="10177303" cy="6477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dirty="0">
                <a:solidFill>
                  <a:srgbClr val="C00000"/>
                </a:solidFill>
                <a:latin typeface="Arial Black"/>
              </a:rPr>
              <a:t>КОГДА СЛЕДУЕТ ОБРАТИТЬСЯ </a:t>
            </a:r>
            <a:br>
              <a:rPr lang="ru-RU" sz="2800" dirty="0">
                <a:solidFill>
                  <a:srgbClr val="C00000"/>
                </a:solidFill>
                <a:latin typeface="Arial Black"/>
              </a:rPr>
            </a:br>
            <a:r>
              <a:rPr lang="ru-RU" sz="2800" dirty="0">
                <a:solidFill>
                  <a:srgbClr val="C00000"/>
                </a:solidFill>
                <a:latin typeface="Arial Black"/>
              </a:rPr>
              <a:t>ЗА ПРОФЕССИОНАЛЬНОЙ ПОМОЩЬЮ</a:t>
            </a:r>
            <a:r>
              <a:rPr lang="ru-RU" sz="3600" dirty="0">
                <a:solidFill>
                  <a:srgbClr val="C00000"/>
                </a:solidFill>
                <a:latin typeface="Arial Black"/>
              </a:rPr>
              <a:t/>
            </a:r>
            <a:br>
              <a:rPr lang="ru-RU" sz="3600" dirty="0">
                <a:solidFill>
                  <a:srgbClr val="C00000"/>
                </a:solidFill>
                <a:latin typeface="Arial Black"/>
              </a:rPr>
            </a:br>
            <a:endParaRPr lang="ru-RU" sz="3600" dirty="0">
              <a:solidFill>
                <a:srgbClr val="C00000"/>
              </a:solidFill>
              <a:latin typeface="Arial Black"/>
            </a:endParaRPr>
          </a:p>
        </p:txBody>
      </p:sp>
      <p:sp>
        <p:nvSpPr>
          <p:cNvPr id="44035" name="Объект 2"/>
          <p:cNvSpPr>
            <a:spLocks noGrp="1"/>
          </p:cNvSpPr>
          <p:nvPr>
            <p:ph idx="1"/>
          </p:nvPr>
        </p:nvSpPr>
        <p:spPr bwMode="auto">
          <a:xfrm>
            <a:off x="357508" y="1389892"/>
            <a:ext cx="11428299" cy="5235495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90000" lnSpcReduction="20000"/>
          </a:bodyPr>
          <a:lstStyle/>
          <a:p>
            <a:pPr algn="just">
              <a:defRPr/>
            </a:pPr>
            <a:r>
              <a:rPr lang="ru-RU" sz="3200" dirty="0">
                <a:solidFill>
                  <a:srgbClr val="002060"/>
                </a:solidFill>
                <a:latin typeface="Times New Roman"/>
                <a:cs typeface="Times New Roman"/>
              </a:rPr>
              <a:t>Ребенок горько плачет в течение долгого времени</a:t>
            </a:r>
            <a:endParaRPr dirty="0"/>
          </a:p>
          <a:p>
            <a:pPr algn="just">
              <a:defRPr/>
            </a:pPr>
            <a:r>
              <a:rPr lang="ru-RU" sz="3200" dirty="0">
                <a:solidFill>
                  <a:srgbClr val="002060"/>
                </a:solidFill>
                <a:latin typeface="Times New Roman"/>
                <a:cs typeface="Times New Roman"/>
              </a:rPr>
              <a:t>У ребенка случаются частые и продолжительные приступы гнева, резкие изменения в поведении ребенка</a:t>
            </a:r>
            <a:endParaRPr dirty="0"/>
          </a:p>
          <a:p>
            <a:pPr algn="just">
              <a:defRPr/>
            </a:pPr>
            <a:r>
              <a:rPr lang="ru-RU" sz="3200" dirty="0">
                <a:solidFill>
                  <a:srgbClr val="002060"/>
                </a:solidFill>
                <a:latin typeface="Times New Roman"/>
                <a:cs typeface="Times New Roman"/>
              </a:rPr>
              <a:t>Заметно снижаются школьные успехи и оценки</a:t>
            </a:r>
            <a:endParaRPr dirty="0"/>
          </a:p>
          <a:p>
            <a:pPr algn="just">
              <a:defRPr/>
            </a:pPr>
            <a:r>
              <a:rPr lang="ru-RU" sz="3200" dirty="0">
                <a:solidFill>
                  <a:srgbClr val="002060"/>
                </a:solidFill>
                <a:latin typeface="Times New Roman"/>
                <a:cs typeface="Times New Roman"/>
              </a:rPr>
              <a:t>Ребенок надолго замыкается в себе</a:t>
            </a:r>
            <a:endParaRPr dirty="0"/>
          </a:p>
          <a:p>
            <a:pPr algn="just">
              <a:defRPr/>
            </a:pPr>
            <a:r>
              <a:rPr lang="ru-RU" sz="3200" dirty="0">
                <a:solidFill>
                  <a:srgbClr val="002060"/>
                </a:solidFill>
                <a:latin typeface="Times New Roman"/>
                <a:cs typeface="Times New Roman"/>
              </a:rPr>
              <a:t>Ребенок теряет интерес к друзьям и занятиям, которые он прежде любил</a:t>
            </a:r>
            <a:endParaRPr dirty="0"/>
          </a:p>
          <a:p>
            <a:pPr algn="just">
              <a:defRPr/>
            </a:pPr>
            <a:r>
              <a:rPr lang="ru-RU" sz="3200" dirty="0">
                <a:solidFill>
                  <a:srgbClr val="002060"/>
                </a:solidFill>
                <a:latin typeface="Times New Roman"/>
                <a:cs typeface="Times New Roman"/>
              </a:rPr>
              <a:t>Ребенку снятся кошмары и нарушается сон, он часто жалуется </a:t>
            </a:r>
            <a:br>
              <a:rPr lang="ru-RU" sz="3200" dirty="0">
                <a:solidFill>
                  <a:srgbClr val="002060"/>
                </a:solidFill>
                <a:latin typeface="Times New Roman"/>
                <a:cs typeface="Times New Roman"/>
              </a:rPr>
            </a:br>
            <a:r>
              <a:rPr lang="ru-RU" sz="3200" dirty="0">
                <a:solidFill>
                  <a:srgbClr val="002060"/>
                </a:solidFill>
                <a:latin typeface="Times New Roman"/>
                <a:cs typeface="Times New Roman"/>
              </a:rPr>
              <a:t>на головные боли и другие недомогания</a:t>
            </a:r>
            <a:endParaRPr dirty="0"/>
          </a:p>
          <a:p>
            <a:pPr algn="just">
              <a:defRPr/>
            </a:pPr>
            <a:r>
              <a:rPr lang="ru-RU" sz="3200" dirty="0">
                <a:solidFill>
                  <a:srgbClr val="002060"/>
                </a:solidFill>
                <a:latin typeface="Times New Roman"/>
                <a:cs typeface="Times New Roman"/>
              </a:rPr>
              <a:t>Ребенок резко худеет, становится апатичным, молчаливым, теряет интерес к жизни</a:t>
            </a:r>
            <a:endParaRPr dirty="0"/>
          </a:p>
          <a:p>
            <a:pPr algn="just">
              <a:defRPr/>
            </a:pPr>
            <a:r>
              <a:rPr lang="ru-RU" sz="3200" dirty="0">
                <a:solidFill>
                  <a:srgbClr val="002060"/>
                </a:solidFill>
                <a:latin typeface="Times New Roman"/>
                <a:cs typeface="Times New Roman"/>
              </a:rPr>
              <a:t>Ребенок видит будущее в мрачном свете, или вообще не проявляет интерес к этой теме</a:t>
            </a:r>
            <a:endParaRPr dirty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 bwMode="auto">
          <a:xfrm>
            <a:off x="1586041" y="72425"/>
            <a:ext cx="10043417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dirty="0">
                <a:solidFill>
                  <a:srgbClr val="C00000"/>
                </a:solidFill>
                <a:latin typeface="Arial Black"/>
              </a:rPr>
              <a:t>К  ПАТОЛОГИЧЕСКИМ РЕАКЦИЯМ ГОРЯ              У ДЕТЕЙ ОТНОСЯТСЯ  </a:t>
            </a:r>
            <a:endParaRPr dirty="0"/>
          </a:p>
        </p:txBody>
      </p:sp>
      <p:sp>
        <p:nvSpPr>
          <p:cNvPr id="45059" name="Объект 2"/>
          <p:cNvSpPr>
            <a:spLocks noGrp="1"/>
          </p:cNvSpPr>
          <p:nvPr>
            <p:ph idx="1"/>
          </p:nvPr>
        </p:nvSpPr>
        <p:spPr bwMode="auto">
          <a:xfrm>
            <a:off x="533235" y="1509747"/>
            <a:ext cx="11017079" cy="4551799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82500" lnSpcReduction="20000"/>
          </a:bodyPr>
          <a:lstStyle/>
          <a:p>
            <a:pPr marL="0" indent="0">
              <a:buNone/>
              <a:defRPr/>
            </a:pPr>
            <a:r>
              <a:rPr lang="ru-RU"/>
              <a:t>- </a:t>
            </a:r>
            <a:r>
              <a:rPr lang="ru-RU" sz="3500">
                <a:solidFill>
                  <a:srgbClr val="002060"/>
                </a:solidFill>
                <a:latin typeface="Times New Roman"/>
                <a:cs typeface="Times New Roman"/>
              </a:rPr>
              <a:t>энурез;</a:t>
            </a:r>
            <a:endParaRPr/>
          </a:p>
          <a:p>
            <a:pPr marL="0" indent="0">
              <a:buNone/>
              <a:defRPr/>
            </a:pPr>
            <a:r>
              <a:rPr lang="ru-RU" sz="3500">
                <a:solidFill>
                  <a:srgbClr val="002060"/>
                </a:solidFill>
                <a:latin typeface="Times New Roman"/>
                <a:cs typeface="Times New Roman"/>
              </a:rPr>
              <a:t>- заикание;</a:t>
            </a:r>
            <a:endParaRPr/>
          </a:p>
          <a:p>
            <a:pPr marL="0" indent="0">
              <a:buNone/>
              <a:defRPr/>
            </a:pPr>
            <a:r>
              <a:rPr lang="ru-RU" sz="3500">
                <a:solidFill>
                  <a:srgbClr val="002060"/>
                </a:solidFill>
                <a:latin typeface="Times New Roman"/>
                <a:cs typeface="Times New Roman"/>
              </a:rPr>
              <a:t>- сонливость или бессонница;</a:t>
            </a:r>
            <a:endParaRPr/>
          </a:p>
          <a:p>
            <a:pPr marL="0" indent="0">
              <a:buNone/>
              <a:defRPr/>
            </a:pPr>
            <a:r>
              <a:rPr lang="ru-RU" sz="3500">
                <a:solidFill>
                  <a:srgbClr val="002060"/>
                </a:solidFill>
                <a:latin typeface="Times New Roman"/>
                <a:cs typeface="Times New Roman"/>
              </a:rPr>
              <a:t>- обкусывание ногтей;</a:t>
            </a:r>
            <a:endParaRPr/>
          </a:p>
          <a:p>
            <a:pPr marL="0" indent="0">
              <a:buNone/>
              <a:defRPr/>
            </a:pPr>
            <a:r>
              <a:rPr lang="ru-RU" sz="3500">
                <a:solidFill>
                  <a:srgbClr val="002060"/>
                </a:solidFill>
                <a:latin typeface="Times New Roman"/>
                <a:cs typeface="Times New Roman"/>
              </a:rPr>
              <a:t>- отсутствие аппетита;</a:t>
            </a:r>
            <a:endParaRPr/>
          </a:p>
          <a:p>
            <a:pPr marL="0" indent="0">
              <a:buNone/>
              <a:defRPr/>
            </a:pPr>
            <a:r>
              <a:rPr lang="ru-RU" sz="3500">
                <a:solidFill>
                  <a:srgbClr val="002060"/>
                </a:solidFill>
                <a:latin typeface="Times New Roman"/>
                <a:cs typeface="Times New Roman"/>
              </a:rPr>
              <a:t>- галлюцинации;</a:t>
            </a:r>
            <a:endParaRPr/>
          </a:p>
          <a:p>
            <a:pPr marL="0" indent="0">
              <a:buNone/>
              <a:defRPr/>
            </a:pPr>
            <a:r>
              <a:rPr lang="ru-RU" sz="3500">
                <a:solidFill>
                  <a:srgbClr val="002060"/>
                </a:solidFill>
                <a:latin typeface="Times New Roman"/>
                <a:cs typeface="Times New Roman"/>
              </a:rPr>
              <a:t>- длительное неуправляемое поведение;</a:t>
            </a:r>
            <a:endParaRPr/>
          </a:p>
          <a:p>
            <a:pPr marL="0" indent="0">
              <a:buNone/>
              <a:defRPr/>
            </a:pPr>
            <a:r>
              <a:rPr lang="ru-RU" sz="3500">
                <a:solidFill>
                  <a:srgbClr val="002060"/>
                </a:solidFill>
                <a:latin typeface="Times New Roman"/>
                <a:cs typeface="Times New Roman"/>
              </a:rPr>
              <a:t>- острая чувствительность к разлуке;</a:t>
            </a:r>
            <a:endParaRPr/>
          </a:p>
          <a:p>
            <a:pPr marL="0" indent="0">
              <a:buNone/>
              <a:defRPr/>
            </a:pPr>
            <a:r>
              <a:rPr lang="ru-RU" sz="3500">
                <a:solidFill>
                  <a:srgbClr val="002060"/>
                </a:solidFill>
                <a:latin typeface="Times New Roman"/>
                <a:cs typeface="Times New Roman"/>
              </a:rPr>
              <a:t>- полное отсутствие каких-либо проявлений чувств;</a:t>
            </a:r>
            <a:endParaRPr/>
          </a:p>
          <a:p>
            <a:pPr marL="0" indent="0">
              <a:buNone/>
              <a:defRPr/>
            </a:pPr>
            <a:r>
              <a:rPr lang="ru-RU" sz="3500">
                <a:solidFill>
                  <a:srgbClr val="002060"/>
                </a:solidFill>
                <a:latin typeface="Times New Roman"/>
                <a:cs typeface="Times New Roman"/>
              </a:rPr>
              <a:t>- сниженный фон настроения, невозможность радоваться</a:t>
            </a:r>
            <a:endParaRPr lang="ru-RU" sz="35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 bwMode="auto">
          <a:xfrm>
            <a:off x="1860360" y="289554"/>
            <a:ext cx="9381679" cy="83803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600">
                <a:solidFill>
                  <a:srgbClr val="C00000"/>
                </a:solidFill>
                <a:latin typeface="Arial Black"/>
              </a:rPr>
              <a:t>МЕТОДИКИ И ТЕХНИКИ РАБОТЫ</a:t>
            </a:r>
            <a:r>
              <a:rPr lang="ru-RU" sz="2800">
                <a:solidFill>
                  <a:srgbClr val="C00000"/>
                </a:solidFill>
                <a:latin typeface="Arial Black"/>
              </a:rPr>
              <a:t> </a:t>
            </a:r>
            <a:endParaRPr/>
          </a:p>
        </p:txBody>
      </p:sp>
      <p:sp>
        <p:nvSpPr>
          <p:cNvPr id="37891" name="Объект 2"/>
          <p:cNvSpPr>
            <a:spLocks noGrp="1"/>
          </p:cNvSpPr>
          <p:nvPr>
            <p:ph idx="1"/>
          </p:nvPr>
        </p:nvSpPr>
        <p:spPr bwMode="auto">
          <a:xfrm>
            <a:off x="654632" y="1783602"/>
            <a:ext cx="11172982" cy="485782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solidFill>
                  <a:srgbClr val="002060"/>
                </a:solidFill>
                <a:latin typeface="Times New Roman"/>
                <a:cs typeface="Times New Roman"/>
              </a:rPr>
              <a:t>Дыхательные техники </a:t>
            </a:r>
            <a:endParaRPr sz="3600"/>
          </a:p>
          <a:p>
            <a:pPr>
              <a:defRPr/>
            </a:pPr>
            <a:r>
              <a:rPr lang="ru-RU" sz="3600">
                <a:solidFill>
                  <a:srgbClr val="002060"/>
                </a:solidFill>
                <a:latin typeface="Times New Roman"/>
                <a:cs typeface="Times New Roman"/>
              </a:rPr>
              <a:t>Техники переключения внимания </a:t>
            </a:r>
            <a:endParaRPr sz="3600"/>
          </a:p>
          <a:p>
            <a:pPr>
              <a:defRPr/>
            </a:pPr>
            <a:r>
              <a:rPr lang="ru-RU" sz="3600">
                <a:solidFill>
                  <a:srgbClr val="002060"/>
                </a:solidFill>
                <a:latin typeface="Times New Roman"/>
                <a:cs typeface="Times New Roman"/>
              </a:rPr>
              <a:t>Техники с использованием воображения </a:t>
            </a:r>
            <a:endParaRPr sz="3600"/>
          </a:p>
          <a:p>
            <a:pPr>
              <a:defRPr/>
            </a:pPr>
            <a:r>
              <a:rPr lang="ru-RU" sz="3600">
                <a:solidFill>
                  <a:srgbClr val="002060"/>
                </a:solidFill>
                <a:latin typeface="Times New Roman"/>
                <a:cs typeface="Times New Roman"/>
              </a:rPr>
              <a:t>Техники мышечной релаксации</a:t>
            </a:r>
            <a:endParaRPr sz="3600"/>
          </a:p>
          <a:p>
            <a:pPr>
              <a:defRPr/>
            </a:pPr>
            <a:r>
              <a:rPr lang="ru-RU" sz="3600">
                <a:solidFill>
                  <a:srgbClr val="002060"/>
                </a:solidFill>
                <a:latin typeface="Times New Roman"/>
                <a:cs typeface="Times New Roman"/>
              </a:rPr>
              <a:t>Техники «заземления»</a:t>
            </a:r>
            <a:endParaRPr lang="ru-RU"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 bwMode="auto">
          <a:xfrm>
            <a:off x="1135231" y="100965"/>
            <a:ext cx="10515600" cy="132556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r>
              <a:rPr lang="ru-RU" sz="3100" dirty="0">
                <a:solidFill>
                  <a:srgbClr val="C00000"/>
                </a:solidFill>
                <a:latin typeface="Arial Black"/>
              </a:rPr>
              <a:t/>
            </a:r>
            <a:br>
              <a:rPr lang="ru-RU" sz="3100" dirty="0">
                <a:solidFill>
                  <a:srgbClr val="C00000"/>
                </a:solidFill>
                <a:latin typeface="Arial Black"/>
              </a:rPr>
            </a:br>
            <a:r>
              <a:rPr lang="ru-RU" sz="3100" dirty="0">
                <a:solidFill>
                  <a:srgbClr val="C00000"/>
                </a:solidFill>
                <a:latin typeface="Arial Black"/>
              </a:rPr>
              <a:t>УПРАЖНЕНИЕ «КРУГ МОЕЙ ПОДДЕРЖКИ»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0179" name="Объект 2"/>
          <p:cNvSpPr>
            <a:spLocks noGrp="1"/>
          </p:cNvSpPr>
          <p:nvPr>
            <p:ph idx="1"/>
          </p:nvPr>
        </p:nvSpPr>
        <p:spPr bwMode="auto">
          <a:xfrm>
            <a:off x="471676" y="1609724"/>
            <a:ext cx="9886762" cy="4883150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Arial"/>
              <a:buNone/>
              <a:defRPr/>
            </a:pPr>
            <a:r>
              <a:rPr lang="ru-RU" dirty="0">
                <a:solidFill>
                  <a:srgbClr val="002060"/>
                </a:solidFill>
                <a:latin typeface="Times New Roman"/>
                <a:cs typeface="Times New Roman"/>
              </a:rPr>
              <a:t>Запишите людей (минимум 5 человек), которых вы знаете, которых можно отнести к следующим категориям: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/>
                <a:cs typeface="Times New Roman"/>
              </a:rPr>
              <a:t>Кто-то, с кем я могу обсудить личную проблему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/>
                <a:cs typeface="Times New Roman"/>
              </a:rPr>
              <a:t>Тот, кто может подбодрить меня, когда мне плохо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/>
                <a:cs typeface="Times New Roman"/>
              </a:rPr>
              <a:t>Тот, кто может дать мне полезный совет.</a:t>
            </a:r>
            <a:endParaRPr dirty="0"/>
          </a:p>
          <a:p>
            <a:pPr marL="0" indent="0">
              <a:buFont typeface="Arial"/>
              <a:buNone/>
              <a:defRPr/>
            </a:pPr>
            <a:r>
              <a:rPr lang="ru-RU" dirty="0">
                <a:solidFill>
                  <a:srgbClr val="002060"/>
                </a:solidFill>
                <a:latin typeface="Times New Roman"/>
                <a:cs typeface="Times New Roman"/>
              </a:rPr>
              <a:t>Хороший слушатель, с которым я могу поделиться своими чувствами: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/>
                <a:cs typeface="Times New Roman"/>
              </a:rPr>
              <a:t>Тот, кто может заставить меня смеяться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/>
                <a:cs typeface="Times New Roman"/>
              </a:rPr>
              <a:t>Тот, кто может меня утешить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/>
                <a:cs typeface="Times New Roman"/>
              </a:rPr>
              <a:t>Тот, кто может заботиться обо мне, когда я болею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/>
                <a:cs typeface="Times New Roman"/>
              </a:rPr>
              <a:t>Тот, кто будет гордиться моими достижениями</a:t>
            </a:r>
            <a:endParaRPr dirty="0"/>
          </a:p>
          <a:p>
            <a:pPr>
              <a:defRPr/>
            </a:pPr>
            <a:endParaRPr lang="ru-RU" dirty="0"/>
          </a:p>
        </p:txBody>
      </p:sp>
      <p:pic>
        <p:nvPicPr>
          <p:cNvPr id="50180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91875" y="4419600"/>
            <a:ext cx="2133600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712</Words>
  <Application>Microsoft Office PowerPoint</Application>
  <DocSecurity>0</DocSecurity>
  <PresentationFormat>Широкоэкранный</PresentationFormat>
  <Paragraphs>109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Times New Roman</vt:lpstr>
      <vt:lpstr>Тема Office</vt:lpstr>
      <vt:lpstr>ОСОБЕННОСТИ ПЕРЕЖИВАНИЯ ДЕТСКОГО ГОРЯ</vt:lpstr>
      <vt:lpstr>СУБЪЕКТИВНОЕ ВИДЕНИЕ, ВЗГЛЯД НА УТРАТУ ТОГО, КТО ПОТЕРЯЛ БЛИЗКОГО </vt:lpstr>
      <vt:lpstr>Стадии реагирования на горе</vt:lpstr>
      <vt:lpstr>Стадии реагирования на горе</vt:lpstr>
      <vt:lpstr>Презентация PowerPoint</vt:lpstr>
      <vt:lpstr>ПОНИМАЮТ ЛИ ДЕТИ ПРОИСХОДЯЩЕЕ </vt:lpstr>
      <vt:lpstr>КАК ПОМОЧЬ РЕБЕНКУ ПРЕОДОЛЕТЬ ГОРЕ</vt:lpstr>
      <vt:lpstr>КТО ИМЕЕТ ПРАВО СКАЗАТЬ О СМЕРТИ БЛИЗКОГО?  </vt:lpstr>
      <vt:lpstr>ЧТО НУЖНО ЗНАТЬ О ДЕТЯХ, ПЕРЕЖИВШИХ ТРАВМУ </vt:lpstr>
      <vt:lpstr>КОГДА СЛЕДУЕТ ОБРАТИТЬСЯ  ЗА ПРОФЕССИОНАЛЬНОЙ ПОМОЩЬЮ </vt:lpstr>
      <vt:lpstr>К  ПАТОЛОГИЧЕСКИМ РЕАКЦИЯМ ГОРЯ              У ДЕТЕЙ ОТНОСЯТСЯ  </vt:lpstr>
      <vt:lpstr>МЕТОДИКИ И ТЕХНИКИ РАБОТЫ </vt:lpstr>
      <vt:lpstr> УПРАЖНЕНИЕ «КРУГ МОЕЙ ПОДДЕРЖКИ»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Психолог</dc:creator>
  <cp:keywords/>
  <dc:description/>
  <cp:lastModifiedBy>User</cp:lastModifiedBy>
  <cp:revision>43</cp:revision>
  <dcterms:created xsi:type="dcterms:W3CDTF">2025-10-20T06:21:10Z</dcterms:created>
  <dcterms:modified xsi:type="dcterms:W3CDTF">2026-10-29T06:09:58Z</dcterms:modified>
  <cp:category/>
  <dc:identifier/>
  <cp:contentStatus/>
  <dc:language/>
  <cp:version/>
</cp:coreProperties>
</file>